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4" r:id="rId2"/>
  </p:sldMasterIdLst>
  <p:notesMasterIdLst>
    <p:notesMasterId r:id="rId18"/>
  </p:notesMasterIdLst>
  <p:handoutMasterIdLst>
    <p:handoutMasterId r:id="rId19"/>
  </p:handoutMasterIdLst>
  <p:sldIdLst>
    <p:sldId id="269" r:id="rId3"/>
    <p:sldId id="280" r:id="rId4"/>
    <p:sldId id="284" r:id="rId5"/>
    <p:sldId id="281" r:id="rId6"/>
    <p:sldId id="285" r:id="rId7"/>
    <p:sldId id="282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74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70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47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0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46E7E-6CE1-4F62-BC39-1BE7148D0D0D}" type="datetimeFigureOut">
              <a:rPr lang="ko-KR" altLang="en-US" smtClean="0"/>
              <a:t>2024. 6. 21.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56489-CFDC-4DF4-92D1-C366C0FB17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840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A1C54-2D0D-48EB-888A-9786B070F533}" type="datetimeFigureOut">
              <a:rPr lang="ko-KR" altLang="en-US" smtClean="0"/>
              <a:t>2024. 6. 21.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2C913-610E-4BF0-B55F-9CE65BBA65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976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1920" y="207747"/>
            <a:ext cx="11368160" cy="7621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모서리가 둥근 직사각형 19"/>
          <p:cNvSpPr/>
          <p:nvPr userDrawn="1"/>
        </p:nvSpPr>
        <p:spPr>
          <a:xfrm>
            <a:off x="411920" y="207747"/>
            <a:ext cx="11368160" cy="762163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560387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819850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223120"/>
            <a:ext cx="12192000" cy="2387600"/>
          </a:xfrm>
        </p:spPr>
        <p:txBody>
          <a:bodyPr anchor="ctr"/>
          <a:lstStyle>
            <a:lvl1pPr algn="ctr">
              <a:defRPr sz="6000" b="0">
                <a:latin typeface="+mj-ea"/>
                <a:ea typeface="+mj-ea"/>
                <a:cs typeface="함초롬돋움" panose="020B0604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2" y="3794871"/>
            <a:ext cx="12192001" cy="1655762"/>
          </a:xfrm>
        </p:spPr>
        <p:txBody>
          <a:bodyPr anchor="ctr"/>
          <a:lstStyle>
            <a:lvl1pPr marL="0" indent="0" algn="ctr">
              <a:buNone/>
              <a:defRPr sz="2400">
                <a:latin typeface="+mn-ea"/>
                <a:ea typeface="+mn-ea"/>
                <a:cs typeface="함초롬돋움" panose="020B0604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30" t="65598" b="9375"/>
          <a:stretch/>
        </p:blipFill>
        <p:spPr>
          <a:xfrm>
            <a:off x="0" y="6646331"/>
            <a:ext cx="1809148" cy="16086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60" b="12513"/>
          <a:stretch/>
        </p:blipFill>
        <p:spPr>
          <a:xfrm>
            <a:off x="10880202" y="6675969"/>
            <a:ext cx="1311798" cy="16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6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4863597" y="2676048"/>
            <a:ext cx="199407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"/>
          <p:cNvSpPr>
            <a:spLocks noGrp="1"/>
          </p:cNvSpPr>
          <p:nvPr>
            <p:ph type="body" sz="quarter" idx="11" hasCustomPrompt="1"/>
          </p:nvPr>
        </p:nvSpPr>
        <p:spPr>
          <a:xfrm>
            <a:off x="1055592" y="2158084"/>
            <a:ext cx="10071852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0" name="텍스트 개체 틀 4"/>
          <p:cNvSpPr>
            <a:spLocks noGrp="1"/>
          </p:cNvSpPr>
          <p:nvPr>
            <p:ph type="body" sz="quarter" idx="25" hasCustomPrompt="1"/>
          </p:nvPr>
        </p:nvSpPr>
        <p:spPr>
          <a:xfrm>
            <a:off x="1055592" y="3073925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76" name="텍스트 개체 틀 4"/>
          <p:cNvSpPr>
            <a:spLocks noGrp="1"/>
          </p:cNvSpPr>
          <p:nvPr>
            <p:ph type="body" sz="quarter" idx="27" hasCustomPrompt="1"/>
          </p:nvPr>
        </p:nvSpPr>
        <p:spPr>
          <a:xfrm>
            <a:off x="1055592" y="3993106"/>
            <a:ext cx="10071850" cy="718952"/>
          </a:xfrm>
          <a:ln w="28575"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800" b="0" baseline="0">
                <a:ln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9A1001AF-7C71-4701-94B0-3772F84D3418}"/>
              </a:ext>
            </a:extLst>
          </p:cNvPr>
          <p:cNvSpPr/>
          <p:nvPr userDrawn="1"/>
        </p:nvSpPr>
        <p:spPr>
          <a:xfrm>
            <a:off x="1064556" y="2158085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9">
            <a:extLst>
              <a:ext uri="{FF2B5EF4-FFF2-40B4-BE49-F238E27FC236}">
                <a16:creationId xmlns:a16="http://schemas.microsoft.com/office/drawing/2014/main" id="{D9E18A4C-9D39-4312-9D41-EA0FA0703DAD}"/>
              </a:ext>
            </a:extLst>
          </p:cNvPr>
          <p:cNvSpPr/>
          <p:nvPr userDrawn="1"/>
        </p:nvSpPr>
        <p:spPr>
          <a:xfrm>
            <a:off x="1064556" y="3070687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9">
            <a:extLst>
              <a:ext uri="{FF2B5EF4-FFF2-40B4-BE49-F238E27FC236}">
                <a16:creationId xmlns:a16="http://schemas.microsoft.com/office/drawing/2014/main" id="{DD43020D-DDFD-4ED7-A112-51545002358E}"/>
              </a:ext>
            </a:extLst>
          </p:cNvPr>
          <p:cNvSpPr/>
          <p:nvPr userDrawn="1"/>
        </p:nvSpPr>
        <p:spPr>
          <a:xfrm>
            <a:off x="1064556" y="3999684"/>
            <a:ext cx="10062886" cy="715612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47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종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2767280"/>
            <a:ext cx="12191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0" dirty="0">
                <a:latin typeface="+mj-lt"/>
              </a:rPr>
              <a:t>Q &amp; A</a:t>
            </a:r>
            <a:endParaRPr lang="ko-KR" altLang="en-US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9438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9867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8623390" y="6412231"/>
            <a:ext cx="35686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86B743E8-9D27-4F69-87ED-4623B89CBF9F}" type="slidenum">
              <a:rPr lang="ko-KR" altLang="en-US" sz="2000" smtClean="0">
                <a:solidFill>
                  <a:schemeClr val="tx1"/>
                </a:solidFill>
                <a:latin typeface="+mn-lt"/>
              </a:rPr>
              <a:t>‹#›</a:t>
            </a:fld>
            <a:endParaRPr lang="ko-KR" altLang="en-US" sz="2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0699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AAC8-442A-4C15-9819-F07FF5E7315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666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9" r:id="rId3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effectLst/>
                <a:latin typeface="Helvetica Neue" panose="02000503000000020004" pitchFamily="2" charset="0"/>
              </a:rPr>
              <a:t>Open Quantum Safe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프로젝트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동향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및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벤치마크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chemeClr val="accent1"/>
                </a:solidFill>
              </a:rPr>
              <a:t>김현준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서화정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63222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01585-3254-7AF3-6F42-F00515D5D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 서명 알고리즘의 </a:t>
            </a:r>
            <a:r>
              <a:rPr kumimoji="1" lang="en-US" altLang="ko-KR" dirty="0" err="1"/>
              <a:t>openssl</a:t>
            </a:r>
            <a:r>
              <a:rPr kumimoji="1" lang="en-US" altLang="ko-KR" dirty="0"/>
              <a:t> speed</a:t>
            </a:r>
            <a:r>
              <a:rPr kumimoji="1" lang="ko-KR" altLang="en-US" dirty="0"/>
              <a:t> 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E85213-796A-A7EB-5374-FE20F18D4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20" y="1152525"/>
            <a:ext cx="11425560" cy="344989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74AB97A-95FB-C9EC-2591-508A82FD6925}"/>
              </a:ext>
            </a:extLst>
          </p:cNvPr>
          <p:cNvSpPr/>
          <p:nvPr/>
        </p:nvSpPr>
        <p:spPr>
          <a:xfrm>
            <a:off x="354520" y="1789447"/>
            <a:ext cx="1120989" cy="2086362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5EF6AB2-EAA4-C220-38EE-941B3B30AA26}"/>
              </a:ext>
            </a:extLst>
          </p:cNvPr>
          <p:cNvSpPr/>
          <p:nvPr/>
        </p:nvSpPr>
        <p:spPr>
          <a:xfrm>
            <a:off x="354519" y="3901935"/>
            <a:ext cx="1120989" cy="6234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C86EAB5-DA18-E1F6-CBB8-39FF66669A96}"/>
              </a:ext>
            </a:extLst>
          </p:cNvPr>
          <p:cNvSpPr/>
          <p:nvPr/>
        </p:nvSpPr>
        <p:spPr>
          <a:xfrm>
            <a:off x="1475507" y="2956065"/>
            <a:ext cx="10304573" cy="94587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355090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D5433E-E86A-DC95-3B05-38E2765EC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ko-KR" altLang="en-US" dirty="0"/>
              <a:t> </a:t>
            </a:r>
            <a:r>
              <a:rPr kumimoji="1" lang="en-US" altLang="ko-KR" dirty="0"/>
              <a:t>Intel NUC(Intel i5-8259U, x86_64)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openssl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s_time</a:t>
            </a:r>
            <a:r>
              <a:rPr kumimoji="1" lang="en-US" altLang="ko-KR" dirty="0"/>
              <a:t> </a:t>
            </a:r>
            <a:r>
              <a:rPr kumimoji="1" lang="ko-KR" altLang="en-US" dirty="0"/>
              <a:t>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DFA84CF-2AA5-BCC4-11D7-028B157A1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51" y="1098838"/>
            <a:ext cx="11432497" cy="420312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F661C52-9BAE-8633-80E3-C2A681F23513}"/>
              </a:ext>
            </a:extLst>
          </p:cNvPr>
          <p:cNvSpPr/>
          <p:nvPr/>
        </p:nvSpPr>
        <p:spPr>
          <a:xfrm>
            <a:off x="424981" y="1449978"/>
            <a:ext cx="1260127" cy="1854926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C83DD4E-B758-3F1F-83F2-DF1B969AB5E4}"/>
              </a:ext>
            </a:extLst>
          </p:cNvPr>
          <p:cNvSpPr/>
          <p:nvPr/>
        </p:nvSpPr>
        <p:spPr>
          <a:xfrm>
            <a:off x="411919" y="4315516"/>
            <a:ext cx="1286251" cy="9226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6A64C8D-4B6B-6B23-652C-0470B0FF2F26}"/>
              </a:ext>
            </a:extLst>
          </p:cNvPr>
          <p:cNvSpPr/>
          <p:nvPr/>
        </p:nvSpPr>
        <p:spPr>
          <a:xfrm>
            <a:off x="424981" y="3304903"/>
            <a:ext cx="1260127" cy="99755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500292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F2D5F5-6133-79B2-68C8-3401B6DA2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 맥북 에어</a:t>
            </a:r>
            <a:r>
              <a:rPr kumimoji="1" lang="en-US" altLang="ko-KR" dirty="0"/>
              <a:t>(m1)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openssl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s_time</a:t>
            </a:r>
            <a:r>
              <a:rPr kumimoji="1" lang="ko-KR" altLang="en-US" dirty="0"/>
              <a:t> 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ADC8D86-40BC-B480-67A1-061B090AD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478" y="1067755"/>
            <a:ext cx="11593044" cy="428771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C95F52B-3F6C-FF68-3CB4-DCF3E1EC023E}"/>
              </a:ext>
            </a:extLst>
          </p:cNvPr>
          <p:cNvSpPr/>
          <p:nvPr/>
        </p:nvSpPr>
        <p:spPr>
          <a:xfrm>
            <a:off x="398857" y="3043646"/>
            <a:ext cx="11480601" cy="229876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867777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6617E7-6EDF-01CA-7C5F-8619DDAF6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 </a:t>
            </a:r>
            <a:r>
              <a:rPr kumimoji="1" lang="ko-KR" altLang="en-US" dirty="0" err="1"/>
              <a:t>라즈베리파이</a:t>
            </a:r>
            <a:r>
              <a:rPr kumimoji="1" lang="en-US" altLang="ko-KR" dirty="0"/>
              <a:t>5 (ARM Cortex-A76)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openssl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s_time</a:t>
            </a:r>
            <a:r>
              <a:rPr kumimoji="1" lang="ko-KR" altLang="en-US" dirty="0"/>
              <a:t>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E4A150-39E8-99E3-4A9D-C405CD1E5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726" y="1044057"/>
            <a:ext cx="11578547" cy="431941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1155B86-E21C-923D-93D9-DD5E57534152}"/>
              </a:ext>
            </a:extLst>
          </p:cNvPr>
          <p:cNvSpPr/>
          <p:nvPr/>
        </p:nvSpPr>
        <p:spPr>
          <a:xfrm>
            <a:off x="411921" y="3082834"/>
            <a:ext cx="11473352" cy="219456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80134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917D38-C8B1-2342-0938-032804D40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 결론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B8A7FB-C694-225D-94FA-92225B1C4A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kumimoji="1" lang="en-US" altLang="ko-KR" sz="1800" dirty="0"/>
              <a:t>Open Quantum Safe </a:t>
            </a:r>
            <a:r>
              <a:rPr kumimoji="1" lang="ko-KR" altLang="en-US" sz="1800" dirty="0"/>
              <a:t>프로젝트의 최신 업데이트의 확인 </a:t>
            </a:r>
            <a:endParaRPr kumimoji="1" lang="en-US" altLang="ko-KR" sz="1800" dirty="0"/>
          </a:p>
          <a:p>
            <a:pPr>
              <a:lnSpc>
                <a:spcPct val="100000"/>
              </a:lnSpc>
            </a:pPr>
            <a:r>
              <a:rPr kumimoji="1" lang="en-US" altLang="ko-KR" sz="1800" dirty="0"/>
              <a:t>x86_64, m1</a:t>
            </a:r>
            <a:r>
              <a:rPr kumimoji="1" lang="ko-KR" altLang="en-US" sz="1800" dirty="0"/>
              <a:t>과 </a:t>
            </a:r>
            <a:r>
              <a:rPr kumimoji="1" lang="en-US" altLang="ko-KR" sz="1800" dirty="0"/>
              <a:t>aarch64</a:t>
            </a:r>
            <a:r>
              <a:rPr kumimoji="1" lang="ko-KR" altLang="en-US" sz="1800" dirty="0"/>
              <a:t>의 다양한 환경에서 벤치마크 결과를 측정하고 분석</a:t>
            </a:r>
            <a:r>
              <a:rPr kumimoji="1" lang="en-US" altLang="ko-KR" sz="1800" dirty="0"/>
              <a:t> </a:t>
            </a:r>
          </a:p>
          <a:p>
            <a:pPr>
              <a:lnSpc>
                <a:spcPct val="100000"/>
              </a:lnSpc>
            </a:pPr>
            <a:endParaRPr kumimoji="1" lang="en-US" altLang="ko-KR" sz="1800" dirty="0"/>
          </a:p>
          <a:p>
            <a:pPr>
              <a:lnSpc>
                <a:spcPct val="100000"/>
              </a:lnSpc>
            </a:pPr>
            <a:r>
              <a:rPr kumimoji="1" lang="en-US" altLang="ko-KR" sz="1800" dirty="0"/>
              <a:t>x86_64</a:t>
            </a:r>
            <a:r>
              <a:rPr kumimoji="1" lang="ko-KR" altLang="en-US" sz="1800" dirty="0"/>
              <a:t>과 </a:t>
            </a:r>
            <a:r>
              <a:rPr kumimoji="1" lang="en-US" altLang="ko-KR" sz="1800" dirty="0"/>
              <a:t>M1 </a:t>
            </a:r>
            <a:r>
              <a:rPr kumimoji="1" lang="ko-KR" altLang="en-US" sz="1800" dirty="0"/>
              <a:t>환경에서는 </a:t>
            </a:r>
            <a:r>
              <a:rPr kumimoji="1" lang="en-US" altLang="ko-KR" sz="1800" dirty="0" err="1"/>
              <a:t>Dilithium</a:t>
            </a:r>
            <a:r>
              <a:rPr kumimoji="1" lang="ko-KR" altLang="en-US" sz="1800" dirty="0"/>
              <a:t>과 </a:t>
            </a:r>
            <a:r>
              <a:rPr kumimoji="1" lang="en-US" altLang="ko-KR" sz="1800" dirty="0" err="1"/>
              <a:t>kyber</a:t>
            </a:r>
            <a:r>
              <a:rPr kumimoji="1" lang="ko-KR" altLang="en-US" sz="1800" dirty="0"/>
              <a:t>의 조합이 높은 성능을 보였으며 </a:t>
            </a:r>
            <a:r>
              <a:rPr kumimoji="1" lang="en-US" altLang="ko-KR" sz="1800" dirty="0"/>
              <a:t>aarch64</a:t>
            </a:r>
            <a:r>
              <a:rPr kumimoji="1" lang="ko-KR" altLang="en-US" sz="1800" dirty="0"/>
              <a:t>에서는 </a:t>
            </a:r>
            <a:r>
              <a:rPr kumimoji="1" lang="en-US" altLang="ko-KR" sz="1800" dirty="0"/>
              <a:t>Falcon</a:t>
            </a:r>
            <a:r>
              <a:rPr kumimoji="1" lang="ko-KR" altLang="en-US" sz="1800" dirty="0"/>
              <a:t>과 </a:t>
            </a:r>
            <a:r>
              <a:rPr kumimoji="1" lang="en-US" altLang="ko-KR" sz="1800" dirty="0" err="1"/>
              <a:t>kyber</a:t>
            </a:r>
            <a:r>
              <a:rPr kumimoji="1" lang="ko-KR" altLang="en-US" sz="1800" dirty="0"/>
              <a:t>의 조합이 높은 성능을 보임</a:t>
            </a:r>
            <a:r>
              <a:rPr kumimoji="1" lang="en-US" altLang="ko-KR" sz="1800" dirty="0"/>
              <a:t>. </a:t>
            </a:r>
          </a:p>
          <a:p>
            <a:pPr lvl="1">
              <a:lnSpc>
                <a:spcPct val="100000"/>
              </a:lnSpc>
            </a:pPr>
            <a:r>
              <a:rPr kumimoji="1" lang="ko-KR" altLang="en-US" sz="1400" dirty="0"/>
              <a:t>이러한 차이는 </a:t>
            </a:r>
            <a:r>
              <a:rPr kumimoji="1" lang="en-US" altLang="ko-KR" sz="1400" dirty="0"/>
              <a:t>x86_64</a:t>
            </a:r>
            <a:r>
              <a:rPr kumimoji="1" lang="ko-KR" altLang="en-US" sz="1400" dirty="0"/>
              <a:t>에서의 최적화 보다 다른 환경에서의 최적화가 덜 되어있음으로 보임</a:t>
            </a:r>
            <a:r>
              <a:rPr kumimoji="1" lang="en-US" altLang="ko-KR" sz="1400" dirty="0"/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 sz="1800" dirty="0"/>
              <a:t>업데이트 된 </a:t>
            </a:r>
            <a:r>
              <a:rPr kumimoji="1" lang="en-US" altLang="ko-KR" sz="1800" dirty="0" err="1"/>
              <a:t>mlkem</a:t>
            </a:r>
            <a:r>
              <a:rPr kumimoji="1" lang="ko-KR" altLang="en-US" sz="1800" dirty="0"/>
              <a:t>와 </a:t>
            </a:r>
            <a:r>
              <a:rPr kumimoji="1" lang="en-US" altLang="ko-KR" sz="1800" dirty="0" err="1"/>
              <a:t>mldsa</a:t>
            </a:r>
            <a:r>
              <a:rPr kumimoji="1" lang="ko-KR" altLang="en-US" sz="1800" dirty="0"/>
              <a:t>의 경우 기존 </a:t>
            </a:r>
            <a:r>
              <a:rPr kumimoji="1" lang="en-US" altLang="ko-KR" sz="1800" dirty="0"/>
              <a:t>3</a:t>
            </a:r>
            <a:r>
              <a:rPr kumimoji="1" lang="ko-KR" altLang="en-US" sz="1800" dirty="0"/>
              <a:t>라운드의 알고리즘보다 비교적 낮은 성능을 보이나 다른 </a:t>
            </a:r>
            <a:r>
              <a:rPr kumimoji="1" lang="en-US" altLang="ko-KR" sz="1800" dirty="0"/>
              <a:t>PQC</a:t>
            </a:r>
            <a:r>
              <a:rPr kumimoji="1" lang="ko-KR" altLang="en-US" sz="1800" dirty="0"/>
              <a:t>알고리즘 보다 높은 성능을 보임</a:t>
            </a:r>
            <a:br>
              <a:rPr kumimoji="1" lang="en-US" altLang="ko-KR" sz="1800" dirty="0"/>
            </a:br>
            <a:endParaRPr kumimoji="1" lang="en-US" altLang="ko-KR" sz="1800" dirty="0"/>
          </a:p>
          <a:p>
            <a:pPr>
              <a:lnSpc>
                <a:spcPct val="150000"/>
              </a:lnSpc>
            </a:pPr>
            <a:r>
              <a:rPr kumimoji="1" lang="ko-KR" altLang="en-US" sz="1800" dirty="0"/>
              <a:t>현재 양자 컴퓨터의 등장을 대비하여 </a:t>
            </a:r>
            <a:r>
              <a:rPr kumimoji="1" lang="en-US" altLang="ko-KR" sz="1800" dirty="0"/>
              <a:t>PQC</a:t>
            </a:r>
            <a:r>
              <a:rPr kumimoji="1" lang="ko-KR" altLang="en-US" sz="1800" dirty="0"/>
              <a:t>의 최신 업데이트가 활발하게 진행 중 </a:t>
            </a:r>
            <a:endParaRPr kumimoji="1" lang="en-US" altLang="ko-KR" sz="1800" dirty="0"/>
          </a:p>
          <a:p>
            <a:pPr>
              <a:lnSpc>
                <a:spcPct val="150000"/>
              </a:lnSpc>
            </a:pPr>
            <a:r>
              <a:rPr kumimoji="1" lang="en-US" altLang="ko-KR" sz="1800" dirty="0"/>
              <a:t>OQS </a:t>
            </a:r>
            <a:r>
              <a:rPr kumimoji="1" lang="ko-KR" altLang="en-US" sz="1800" dirty="0"/>
              <a:t>프로젝트의 결과가 적절한 환경에 따른 알고리즘 선택을 위해 큰 도움이 될 것</a:t>
            </a:r>
          </a:p>
        </p:txBody>
      </p:sp>
    </p:spTree>
    <p:extLst>
      <p:ext uri="{BB962C8B-B14F-4D97-AF65-F5344CB8AC3E}">
        <p14:creationId xmlns:p14="http://schemas.microsoft.com/office/powerpoint/2010/main" val="225765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49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Open Quantum Safe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>
                <a:effectLst/>
                <a:latin typeface="Helvetica Neue" panose="02000503000000020004" pitchFamily="2" charset="0"/>
              </a:rPr>
              <a:t> Quantum-resistant cryptography</a:t>
            </a:r>
            <a:r>
              <a:rPr lang="ko-KR" altLang="en-US" sz="2000" dirty="0">
                <a:effectLst/>
                <a:latin typeface="Helvetica Neue" panose="02000503000000020004" pitchFamily="2" charset="0"/>
              </a:rPr>
              <a:t>의 전환을 지원하는 것을 목표로 하는 오픈 소스 프로젝트</a:t>
            </a:r>
            <a:endParaRPr lang="en-US" altLang="ko-KR" sz="2000" dirty="0">
              <a:effectLst/>
              <a:latin typeface="Helvetica Neue" panose="02000503000000020004" pitchFamily="2" charset="0"/>
            </a:endParaRPr>
          </a:p>
          <a:p>
            <a:pPr lvl="1"/>
            <a:r>
              <a:rPr lang="en-US" altLang="ko-KR" sz="1600" dirty="0">
                <a:effectLst/>
                <a:latin typeface="Helvetica Neue" panose="02000503000000020004" pitchFamily="2" charset="0"/>
              </a:rPr>
              <a:t>OQS 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프로젝트는 </a:t>
            </a:r>
            <a:r>
              <a:rPr lang="en-US" altLang="ko-KR" sz="1600" dirty="0">
                <a:effectLst/>
                <a:latin typeface="Helvetica Neue" panose="02000503000000020004" pitchFamily="2" charset="0"/>
              </a:rPr>
              <a:t>2014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년 </a:t>
            </a:r>
            <a:r>
              <a:rPr lang="en-US" altLang="ko-KR" sz="1600" dirty="0">
                <a:effectLst/>
                <a:latin typeface="Helvetica Neue" panose="02000503000000020004" pitchFamily="2" charset="0"/>
              </a:rPr>
              <a:t>Michele </a:t>
            </a:r>
            <a:r>
              <a:rPr lang="en-US" altLang="ko-KR" sz="1600" dirty="0" err="1">
                <a:effectLst/>
                <a:latin typeface="Helvetica Neue" panose="02000503000000020004" pitchFamily="2" charset="0"/>
              </a:rPr>
              <a:t>Mosca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와 </a:t>
            </a:r>
            <a:r>
              <a:rPr lang="en-US" altLang="ko-KR" sz="1600" dirty="0">
                <a:effectLst/>
                <a:latin typeface="Helvetica Neue" panose="02000503000000020004" pitchFamily="2" charset="0"/>
              </a:rPr>
              <a:t>Douglas </a:t>
            </a:r>
            <a:r>
              <a:rPr lang="en-US" altLang="ko-KR" sz="1600" dirty="0" err="1">
                <a:effectLst/>
                <a:latin typeface="Helvetica Neue" panose="02000503000000020004" pitchFamily="2" charset="0"/>
              </a:rPr>
              <a:t>Stsebila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가 </a:t>
            </a:r>
            <a:r>
              <a:rPr lang="ko-KR" altLang="en-US" sz="1600" dirty="0">
                <a:latin typeface="Helvetica Neue" panose="02000503000000020004" pitchFamily="2" charset="0"/>
              </a:rPr>
              <a:t>시작</a:t>
            </a:r>
            <a:endParaRPr lang="en-US" altLang="ko-KR" sz="1600" dirty="0">
              <a:effectLst/>
              <a:latin typeface="Helvetica Neue" panose="02000503000000020004" pitchFamily="2" charset="0"/>
            </a:endParaRPr>
          </a:p>
          <a:p>
            <a:pPr lvl="1"/>
            <a:r>
              <a:rPr lang="en-US" altLang="ko-KR" sz="1600" dirty="0">
                <a:effectLst/>
                <a:latin typeface="Helvetica Neue" panose="02000503000000020004" pitchFamily="2" charset="0"/>
              </a:rPr>
              <a:t>2024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년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altLang="ko-KR" sz="1600" dirty="0">
                <a:effectLst/>
                <a:latin typeface="Helvetica Neue" panose="02000503000000020004" pitchFamily="2" charset="0"/>
              </a:rPr>
              <a:t>1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월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altLang="ko-KR" sz="1600" dirty="0">
                <a:effectLst/>
                <a:latin typeface="Helvetica Neue" panose="02000503000000020004" pitchFamily="2" charset="0"/>
              </a:rPr>
              <a:t>23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일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altLang="ko-KR" sz="1600" dirty="0">
                <a:effectLst/>
                <a:latin typeface="Helvetica Neue" panose="02000503000000020004" pitchFamily="2" charset="0"/>
              </a:rPr>
              <a:t>OQS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프로젝트는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altLang="ko-KR" sz="1600" dirty="0">
                <a:effectLst/>
                <a:latin typeface="Helvetica Neue" panose="02000503000000020004" pitchFamily="2" charset="0"/>
              </a:rPr>
              <a:t>Linux Foundation</a:t>
            </a:r>
            <a:r>
              <a:rPr lang="ko-KR" altLang="en-US" sz="1600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합류</a:t>
            </a:r>
            <a:endParaRPr lang="en-US" altLang="ko-KR" sz="1600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lvl="1"/>
            <a:r>
              <a:rPr lang="en-US" altLang="ko-KR" sz="1600" dirty="0">
                <a:effectLst/>
                <a:latin typeface="Helvetica Neue" panose="02000503000000020004" pitchFamily="2" charset="0"/>
              </a:rPr>
              <a:t>OQS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프로젝트는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글로벌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기술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커뮤니티와의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협력을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강화하고</a:t>
            </a:r>
            <a:r>
              <a:rPr lang="en-US" altLang="ko-KR" sz="1600" dirty="0">
                <a:effectLst/>
                <a:latin typeface="Helvetica Neue" panose="02000503000000020004" pitchFamily="2" charset="0"/>
              </a:rPr>
              <a:t>,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양자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내성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암호화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기술의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연구</a:t>
            </a:r>
            <a:r>
              <a:rPr lang="en-US" altLang="ko-KR" sz="1600" dirty="0">
                <a:effectLst/>
                <a:latin typeface="Helvetica Neue" panose="02000503000000020004" pitchFamily="2" charset="0"/>
              </a:rPr>
              <a:t>,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개발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및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표준화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작업을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가속화</a:t>
            </a:r>
            <a:r>
              <a:rPr lang="ko-KR" alt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6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중</a:t>
            </a:r>
            <a:r>
              <a:rPr lang="en-US" altLang="ko-KR" sz="1600" dirty="0">
                <a:effectLst/>
                <a:latin typeface="Helvetica Neue" panose="02000503000000020004" pitchFamily="2" charset="0"/>
              </a:rPr>
              <a:t> </a:t>
            </a:r>
            <a:endParaRPr lang="ko-KR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943399F-560D-23D9-836F-20E10F110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722225"/>
            <a:ext cx="7772400" cy="349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9906A7-2755-FADF-E39C-87E014458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라이브러리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프로토콜 지원 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74C15F-ADE5-8ADB-EE9B-6D76D77836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1163" y="1152525"/>
            <a:ext cx="11369675" cy="12350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b="1" dirty="0">
                <a:effectLst/>
                <a:latin typeface="Helvetica Neue" panose="02000503000000020004" pitchFamily="2" charset="0"/>
              </a:rPr>
              <a:t>OQS</a:t>
            </a:r>
            <a:r>
              <a:rPr lang="ko-KR" altLang="en-US" sz="2400" b="1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는</a:t>
            </a:r>
            <a:r>
              <a:rPr lang="ko-KR" altLang="en-US" sz="2400" b="1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2400" b="1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두</a:t>
            </a:r>
            <a:r>
              <a:rPr lang="ko-KR" altLang="en-US" sz="2400" b="1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2400" b="1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가지</a:t>
            </a:r>
            <a:r>
              <a:rPr lang="ko-KR" altLang="en-US" sz="2400" b="1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2400" b="1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주요</a:t>
            </a:r>
            <a:r>
              <a:rPr lang="ko-KR" altLang="en-US" sz="2400" b="1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2400" b="1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작업</a:t>
            </a:r>
            <a:endParaRPr lang="en-US" altLang="ko-KR" sz="2400" b="1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lvl="1"/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양자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저항성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암호화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알고리즘을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위한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오픈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소스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en-US" altLang="ko-KR" sz="1800" dirty="0">
                <a:effectLst/>
                <a:latin typeface="Helvetica Neue" panose="02000503000000020004" pitchFamily="2" charset="0"/>
              </a:rPr>
              <a:t>C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라이브러리인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en-US" altLang="ko-KR" sz="1800" dirty="0" err="1">
                <a:effectLst/>
                <a:latin typeface="Helvetica Neue" panose="02000503000000020004" pitchFamily="2" charset="0"/>
              </a:rPr>
              <a:t>liboqs</a:t>
            </a:r>
            <a:r>
              <a:rPr lang="en-US" altLang="ko-KR" sz="1800" dirty="0">
                <a:effectLst/>
                <a:latin typeface="Helvetica Neue" panose="02000503000000020004" pitchFamily="2" charset="0"/>
              </a:rPr>
              <a:t> </a:t>
            </a:r>
            <a:endParaRPr lang="en-US" altLang="ko-KR" sz="1800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lvl="1"/>
            <a:r>
              <a:rPr lang="en-US" altLang="ko-KR" sz="1800" dirty="0">
                <a:effectLst/>
                <a:latin typeface="Helvetica Neue" panose="02000503000000020004" pitchFamily="2" charset="0"/>
              </a:rPr>
              <a:t>OpenSSL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라이브러리를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포함하여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프로토콜에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대한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프로토타입</a:t>
            </a:r>
            <a:r>
              <a:rPr lang="ko-KR" altLang="en-US" sz="1800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통합</a:t>
            </a:r>
            <a:endParaRPr lang="en-US" altLang="ko-KR" sz="1800" dirty="0">
              <a:effectLst/>
              <a:latin typeface="Helvetica Neue" panose="02000503000000020004" pitchFamily="2" charset="0"/>
            </a:endParaRPr>
          </a:p>
          <a:p>
            <a:endParaRPr lang="en-US" altLang="ko-KR" sz="1800" b="1" dirty="0">
              <a:solidFill>
                <a:srgbClr val="0E0E0E"/>
              </a:solidFill>
              <a:latin typeface=".SF 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70F762-9BBB-964E-75B9-722F4075625D}"/>
              </a:ext>
            </a:extLst>
          </p:cNvPr>
          <p:cNvSpPr txBox="1"/>
          <p:nvPr/>
        </p:nvSpPr>
        <p:spPr>
          <a:xfrm>
            <a:off x="726123" y="2285735"/>
            <a:ext cx="11368917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rgbClr val="0E0E0E"/>
                </a:solidFill>
                <a:latin typeface=".SF NS"/>
              </a:rPr>
              <a:t>PQC </a:t>
            </a:r>
            <a:r>
              <a:rPr lang="ko-KR" altLang="en-US" sz="1800" b="1" dirty="0">
                <a:solidFill>
                  <a:srgbClr val="0E0E0E"/>
                </a:solidFill>
                <a:latin typeface=".SF NS"/>
              </a:rPr>
              <a:t>알고리즘</a:t>
            </a:r>
            <a:r>
              <a:rPr lang="en-US" altLang="ko-KR" sz="1800" dirty="0">
                <a:solidFill>
                  <a:srgbClr val="0E0E0E"/>
                </a:solidFill>
                <a:latin typeface=".SF NS"/>
              </a:rPr>
              <a:t>:</a:t>
            </a:r>
            <a:r>
              <a:rPr lang="ko-KR" altLang="en-US" sz="1800" dirty="0">
                <a:solidFill>
                  <a:srgbClr val="0E0E0E"/>
                </a:solidFill>
                <a:latin typeface=".SF NS"/>
              </a:rPr>
              <a:t> </a:t>
            </a:r>
            <a:br>
              <a:rPr lang="en-US" altLang="ko-KR" sz="1800" dirty="0">
                <a:solidFill>
                  <a:srgbClr val="0E0E0E"/>
                </a:solidFill>
                <a:latin typeface=".SF NS"/>
              </a:rPr>
            </a:br>
            <a:r>
              <a:rPr lang="en-US" altLang="ko-KR" sz="1800" dirty="0" err="1">
                <a:solidFill>
                  <a:srgbClr val="0E0E0E"/>
                </a:solidFill>
                <a:effectLst/>
                <a:latin typeface=".SF NS"/>
              </a:rPr>
              <a:t>liboqs</a:t>
            </a: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라이브러리를 통해</a:t>
            </a:r>
            <a:r>
              <a:rPr lang="en-US" altLang="ko-KR" sz="1800" dirty="0">
                <a:solidFill>
                  <a:srgbClr val="0E0E0E"/>
                </a:solidFill>
                <a:latin typeface=".SF NS"/>
              </a:rPr>
              <a:t> PQC</a:t>
            </a:r>
            <a:r>
              <a:rPr lang="ko-KR" altLang="en-US" sz="1800" dirty="0">
                <a:solidFill>
                  <a:srgbClr val="0E0E0E"/>
                </a:solidFill>
                <a:latin typeface=".SF NS"/>
              </a:rPr>
              <a:t> 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키 캡슐화 메커니즘</a:t>
            </a: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(KEM) 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및 디지털 서명 알고리즘 </a:t>
            </a:r>
            <a:r>
              <a:rPr lang="ko-KR" altLang="en-US" sz="1800" dirty="0">
                <a:solidFill>
                  <a:srgbClr val="0E0E0E"/>
                </a:solidFill>
                <a:latin typeface=".SF NS"/>
              </a:rPr>
              <a:t>지원</a:t>
            </a:r>
            <a:endParaRPr lang="en-US" altLang="ko-KR" sz="1800" dirty="0">
              <a:solidFill>
                <a:srgbClr val="0E0E0E"/>
              </a:solidFill>
              <a:latin typeface=".SF NS"/>
            </a:endParaRPr>
          </a:p>
          <a:p>
            <a:endParaRPr lang="en-US" altLang="ko-KR" sz="1800" b="1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ko-KR" sz="1800" b="1" dirty="0">
                <a:solidFill>
                  <a:srgbClr val="0E0E0E"/>
                </a:solidFill>
                <a:effectLst/>
                <a:latin typeface=".SF NS"/>
              </a:rPr>
              <a:t>TLS (</a:t>
            </a:r>
            <a:r>
              <a:rPr lang="ko-KR" altLang="en-US" sz="1800" b="1" dirty="0">
                <a:solidFill>
                  <a:srgbClr val="0E0E0E"/>
                </a:solidFill>
                <a:effectLst/>
                <a:latin typeface=".SF NS"/>
              </a:rPr>
              <a:t>전송 계층 보안</a:t>
            </a:r>
            <a:r>
              <a:rPr lang="en-US" altLang="ko-KR" sz="1800" b="1" dirty="0">
                <a:solidFill>
                  <a:srgbClr val="0E0E0E"/>
                </a:solidFill>
                <a:effectLst/>
                <a:latin typeface=".SF NS"/>
              </a:rPr>
              <a:t>)</a:t>
            </a: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: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b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</a:b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OpenSSL PQC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알고리즘을 통합하여 </a:t>
            </a: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TLS 1.2 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및 </a:t>
            </a: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TLS 1.3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에서 하이브리드 및 완전 양자 안전 키 교환과 인증을 지원</a:t>
            </a:r>
            <a:endParaRPr lang="en-US" altLang="ko-KR" sz="1800" dirty="0">
              <a:solidFill>
                <a:srgbClr val="0E0E0E"/>
              </a:solidFill>
              <a:effectLst/>
              <a:latin typeface=".SF NS"/>
            </a:endParaRPr>
          </a:p>
          <a:p>
            <a:endParaRPr lang="en-US" altLang="ko-KR" sz="1800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ko-KR" sz="1800" b="1" dirty="0">
                <a:solidFill>
                  <a:srgbClr val="0E0E0E"/>
                </a:solidFill>
                <a:effectLst/>
                <a:latin typeface=".SF NS"/>
              </a:rPr>
              <a:t>SSH (</a:t>
            </a:r>
            <a:r>
              <a:rPr lang="ko-KR" altLang="en-US" sz="1800" b="1" dirty="0">
                <a:solidFill>
                  <a:srgbClr val="0E0E0E"/>
                </a:solidFill>
                <a:effectLst/>
                <a:latin typeface=".SF NS"/>
              </a:rPr>
              <a:t>보안 셸</a:t>
            </a:r>
            <a:r>
              <a:rPr lang="en-US" altLang="ko-KR" sz="1800" b="1" dirty="0">
                <a:solidFill>
                  <a:srgbClr val="0E0E0E"/>
                </a:solidFill>
                <a:effectLst/>
                <a:latin typeface=".SF NS"/>
              </a:rPr>
              <a:t>)</a:t>
            </a: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: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OpenSSH</a:t>
            </a:r>
            <a:r>
              <a:rPr lang="ko-KR" altLang="en-US" sz="1800" dirty="0" err="1">
                <a:solidFill>
                  <a:srgbClr val="0E0E0E"/>
                </a:solidFill>
                <a:effectLst/>
                <a:latin typeface=".SF NS"/>
              </a:rPr>
              <a:t>를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 수정하여 </a:t>
            </a: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PQC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 지원</a:t>
            </a:r>
            <a:endParaRPr lang="en-US" altLang="ko-KR" sz="1800" dirty="0">
              <a:solidFill>
                <a:srgbClr val="0E0E0E"/>
              </a:solidFill>
              <a:effectLst/>
              <a:latin typeface=".SF NS"/>
            </a:endParaRPr>
          </a:p>
          <a:p>
            <a:endParaRPr lang="en-US" altLang="ko-KR" sz="1800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ko-KR" sz="1800" b="1" dirty="0">
                <a:solidFill>
                  <a:srgbClr val="0E0E0E"/>
                </a:solidFill>
                <a:effectLst/>
                <a:latin typeface=".SF NS"/>
              </a:rPr>
              <a:t>X.509 </a:t>
            </a:r>
            <a:r>
              <a:rPr lang="ko-KR" altLang="en-US" sz="1800" b="1" dirty="0">
                <a:solidFill>
                  <a:srgbClr val="0E0E0E"/>
                </a:solidFill>
                <a:effectLst/>
                <a:latin typeface=".SF NS"/>
              </a:rPr>
              <a:t>인증서</a:t>
            </a: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: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 </a:t>
            </a:r>
            <a:b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</a:b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OpenSSL 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및 </a:t>
            </a:r>
            <a:r>
              <a:rPr lang="en-US" altLang="ko-KR" sz="1800" dirty="0" err="1">
                <a:solidFill>
                  <a:srgbClr val="0E0E0E"/>
                </a:solidFill>
                <a:effectLst/>
                <a:latin typeface=".SF NS"/>
              </a:rPr>
              <a:t>oqsprovider</a:t>
            </a:r>
            <a:r>
              <a:rPr lang="ko-KR" altLang="en-US" sz="1800" dirty="0" err="1">
                <a:solidFill>
                  <a:srgbClr val="0E0E0E"/>
                </a:solidFill>
                <a:effectLst/>
                <a:latin typeface=".SF NS"/>
              </a:rPr>
              <a:t>를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 사용하여 하이브리드 및 </a:t>
            </a: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Post Quantum </a:t>
            </a:r>
            <a:r>
              <a:rPr lang="en-US" altLang="ko-KR" sz="1800" dirty="0">
                <a:solidFill>
                  <a:srgbClr val="0E0E0E"/>
                </a:solidFill>
                <a:latin typeface=".SF NS"/>
              </a:rPr>
              <a:t>key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로 </a:t>
            </a:r>
            <a:r>
              <a:rPr lang="en-US" altLang="ko-KR" sz="1800" dirty="0">
                <a:solidFill>
                  <a:srgbClr val="0E0E0E"/>
                </a:solidFill>
                <a:effectLst/>
                <a:latin typeface=".SF NS"/>
              </a:rPr>
              <a:t>X.509 </a:t>
            </a:r>
            <a:r>
              <a:rPr lang="ko-KR" altLang="en-US" sz="1800" dirty="0">
                <a:solidFill>
                  <a:srgbClr val="0E0E0E"/>
                </a:solidFill>
                <a:effectLst/>
                <a:latin typeface=".SF NS"/>
              </a:rPr>
              <a:t>인증서를 생성 지원</a:t>
            </a:r>
            <a:endParaRPr lang="en-US" altLang="ko-KR" sz="1800" dirty="0">
              <a:solidFill>
                <a:srgbClr val="0E0E0E"/>
              </a:solidFill>
              <a:effectLst/>
              <a:latin typeface=".SF NS"/>
            </a:endParaRPr>
          </a:p>
          <a:p>
            <a:endParaRPr lang="ko-KR" altLang="en-US" sz="1800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altLang="ko-KR" sz="1800" b="1" i="0" u="none" strike="noStrike" dirty="0">
                <a:effectLst/>
                <a:latin typeface="system-ui"/>
              </a:rPr>
              <a:t>CMS</a:t>
            </a:r>
            <a:r>
              <a:rPr lang="ko-KR" altLang="en-US" sz="1800" b="1" i="0" u="none" strike="noStrike" dirty="0">
                <a:effectLst/>
                <a:latin typeface="system-ui"/>
              </a:rPr>
              <a:t>와 </a:t>
            </a:r>
            <a:r>
              <a:rPr lang="en-US" altLang="ko-KR" sz="1800" b="1" i="0" u="none" strike="noStrike" dirty="0">
                <a:effectLst/>
                <a:latin typeface="system-ui"/>
              </a:rPr>
              <a:t>S/MIME</a:t>
            </a:r>
            <a:r>
              <a:rPr lang="en-US" altLang="ko-KR" sz="1800" dirty="0">
                <a:latin typeface="system-ui"/>
              </a:rPr>
              <a:t>: </a:t>
            </a:r>
            <a:br>
              <a:rPr lang="en-US" altLang="ko-KR" sz="1800" dirty="0">
                <a:latin typeface="system-ui"/>
              </a:rPr>
            </a:br>
            <a:r>
              <a:rPr lang="ko-KR" altLang="en-US" sz="1800" dirty="0">
                <a:latin typeface="system-ui"/>
              </a:rPr>
              <a:t>포스트 </a:t>
            </a:r>
            <a:r>
              <a:rPr lang="ko-KR" altLang="en-US" sz="1800" dirty="0" err="1">
                <a:latin typeface="system-ui"/>
              </a:rPr>
              <a:t>퀀텀</a:t>
            </a:r>
            <a:r>
              <a:rPr lang="ko-KR" altLang="en-US" sz="1800" dirty="0">
                <a:latin typeface="system-ui"/>
              </a:rPr>
              <a:t> 및 하이브리드 디지털 서명을 사용하여 </a:t>
            </a:r>
            <a:r>
              <a:rPr lang="en-US" altLang="ko-KR" sz="1800" dirty="0">
                <a:latin typeface="system-ui"/>
              </a:rPr>
              <a:t>S/MIME </a:t>
            </a:r>
            <a:r>
              <a:rPr lang="ko-KR" altLang="en-US" sz="1800" dirty="0">
                <a:latin typeface="system-ui"/>
              </a:rPr>
              <a:t>및 </a:t>
            </a:r>
            <a:r>
              <a:rPr lang="en-US" altLang="ko-KR" sz="1800" dirty="0">
                <a:latin typeface="system-ui"/>
              </a:rPr>
              <a:t>CMS </a:t>
            </a:r>
            <a:r>
              <a:rPr lang="ko-KR" altLang="en-US" sz="1800" dirty="0">
                <a:latin typeface="system-ui"/>
              </a:rPr>
              <a:t>서명 작업을 수행 지원</a:t>
            </a:r>
            <a:endParaRPr kumimoji="1"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912052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9990E8-0CCE-D636-C1B2-4DAC3AFBC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effectLst/>
                <a:latin typeface="Helvetica Neue" panose="02000503000000020004" pitchFamily="2" charset="0"/>
              </a:rPr>
              <a:t> </a:t>
            </a:r>
            <a:r>
              <a:rPr lang="en-US" altLang="ko-KR" dirty="0" err="1">
                <a:effectLst/>
                <a:latin typeface="Helvetica Neue" panose="02000503000000020004" pitchFamily="2" charset="0"/>
              </a:rPr>
              <a:t>liboqs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24B109-F762-89C3-1C56-825963CEA0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b="1" dirty="0" err="1">
                <a:solidFill>
                  <a:srgbClr val="0E0E0E"/>
                </a:solidFill>
                <a:effectLst/>
                <a:latin typeface=".SF NS"/>
              </a:rPr>
              <a:t>liboqs</a:t>
            </a:r>
            <a:r>
              <a:rPr lang="en-US" altLang="ko-KR" b="1" dirty="0">
                <a:solidFill>
                  <a:srgbClr val="0E0E0E"/>
                </a:solidFill>
                <a:effectLst/>
                <a:latin typeface=".SF NS"/>
              </a:rPr>
              <a:t> </a:t>
            </a:r>
            <a:r>
              <a:rPr lang="ko-KR" altLang="en-US" b="1" dirty="0">
                <a:solidFill>
                  <a:srgbClr val="0E0E0E"/>
                </a:solidFill>
                <a:effectLst/>
                <a:latin typeface=".SF NS"/>
              </a:rPr>
              <a:t>라이브러리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:</a:t>
            </a:r>
          </a:p>
          <a:p>
            <a:pPr lvl="1"/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PQC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캡슐화 메커니즘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(KEM)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및 디지털 서명 알고리즘 포함</a:t>
            </a:r>
            <a:b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</a:br>
            <a:endParaRPr lang="en-US" altLang="ko-KR" dirty="0">
              <a:solidFill>
                <a:srgbClr val="0E0E0E"/>
              </a:solidFill>
              <a:latin typeface=".SF NS"/>
            </a:endParaRPr>
          </a:p>
          <a:p>
            <a:pPr lvl="1"/>
            <a:r>
              <a:rPr lang="ko-KR" altLang="en-US" b="1" dirty="0">
                <a:solidFill>
                  <a:srgbClr val="0E0E0E"/>
                </a:solidFill>
                <a:effectLst/>
                <a:latin typeface=".SF NS"/>
              </a:rPr>
              <a:t>플랫폼 지원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: </a:t>
            </a:r>
            <a:r>
              <a:rPr lang="en-US" altLang="ko-KR" dirty="0" err="1">
                <a:solidFill>
                  <a:srgbClr val="0E0E0E"/>
                </a:solidFill>
                <a:effectLst/>
                <a:latin typeface=".SF NS"/>
              </a:rPr>
              <a:t>liboqs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는 다중 플랫폼을 지원하며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, Linux, macOS, Windows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및 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x86_64, ARM</a:t>
            </a:r>
          </a:p>
          <a:p>
            <a:pPr marL="457200" lvl="1" indent="0">
              <a:buNone/>
            </a:pPr>
            <a:endParaRPr lang="en-US" altLang="ko-KR" dirty="0">
              <a:solidFill>
                <a:srgbClr val="0E0E0E"/>
              </a:solidFill>
              <a:effectLst/>
              <a:latin typeface=".SF NS"/>
            </a:endParaRPr>
          </a:p>
          <a:p>
            <a:pPr lvl="1"/>
            <a:r>
              <a:rPr lang="ko-KR" altLang="en-US" b="1" dirty="0">
                <a:solidFill>
                  <a:srgbClr val="0E0E0E"/>
                </a:solidFill>
                <a:effectLst/>
                <a:latin typeface=".SF NS"/>
              </a:rPr>
              <a:t>언어 래퍼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: Python, C++, Go, .NET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용 래퍼가 제공되어 다양한 프로그래밍 환경에서 사용가능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9526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C0C28-8146-00A0-0625-5FB9F15BF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 </a:t>
            </a:r>
            <a:r>
              <a:rPr lang="en-US" altLang="ko-KR" dirty="0" err="1">
                <a:effectLst/>
                <a:latin typeface="Helvetica Neue" panose="02000503000000020004" pitchFamily="2" charset="0"/>
              </a:rPr>
              <a:t>liboqs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 </a:t>
            </a:r>
            <a:r>
              <a:rPr kumimoji="1" lang="ko-KR" altLang="en-US" dirty="0"/>
              <a:t>지원 알고리즘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4DC9B9-995C-052A-865A-2659DDF61B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ko-KR" b="1" dirty="0">
                <a:solidFill>
                  <a:srgbClr val="1F232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KEM </a:t>
            </a:r>
            <a:r>
              <a:rPr lang="en-US" altLang="ko-KR" dirty="0">
                <a:solidFill>
                  <a:srgbClr val="1F232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Key encapsulation mechanisms)</a:t>
            </a:r>
          </a:p>
          <a:p>
            <a:pPr lvl="1"/>
            <a:r>
              <a:rPr lang="en-US" altLang="ko-KR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BIKE</a:t>
            </a:r>
            <a:r>
              <a:rPr lang="en-US" altLang="ko-KR" dirty="0">
                <a:solidFill>
                  <a:srgbClr val="1F232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dirty="0">
                <a:solidFill>
                  <a:srgbClr val="1F232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Classic </a:t>
            </a:r>
            <a:r>
              <a:rPr lang="en-US" altLang="ko-KR" i="0" u="none" strike="noStrike" dirty="0" err="1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McEliece</a:t>
            </a:r>
            <a:r>
              <a:rPr lang="en-US" altLang="ko-KR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i="0" u="none" strike="noStrike" dirty="0" err="1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FrodoKEM</a:t>
            </a:r>
            <a:r>
              <a:rPr lang="en-US" altLang="ko-KR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HQC,</a:t>
            </a:r>
            <a:r>
              <a:rPr lang="ko-KR" altLang="en-US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i="0" u="none" strike="noStrike" dirty="0" err="1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Kyber</a:t>
            </a:r>
            <a:r>
              <a:rPr lang="en-US" altLang="ko-KR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ML-KEM,NTRU-Prime</a:t>
            </a:r>
          </a:p>
          <a:p>
            <a:pPr lvl="1"/>
            <a:endParaRPr lang="en-US" altLang="ko-KR" i="0" u="none" strike="noStrike" dirty="0">
              <a:solidFill>
                <a:srgbClr val="1F232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SIG (</a:t>
            </a:r>
            <a:r>
              <a:rPr lang="en-US" altLang="ko-KR" b="1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Signature schemes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/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CRYSTALS-</a:t>
            </a:r>
            <a:r>
              <a:rPr kumimoji="1" lang="en-US" altLang="ko-KR" dirty="0" err="1">
                <a:latin typeface="Arial" panose="020B0604020202020204" pitchFamily="34" charset="0"/>
                <a:cs typeface="Arial" panose="020B0604020202020204" pitchFamily="34" charset="0"/>
              </a:rPr>
              <a:t>Dilithium</a:t>
            </a:r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, Falcon, ML-DSA, SPHINCS+-SHA2, SPHINCS+-SHAKE, XMSS, LMS </a:t>
            </a:r>
          </a:p>
          <a:p>
            <a:pPr lvl="1"/>
            <a:endParaRPr kumimoji="1"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NIST 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표준 초안을 구현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ko-KR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포함</a:t>
            </a:r>
            <a:b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ML-KEM (Module-Lattice-based Key-Encapsulation Mechanism)</a:t>
            </a:r>
            <a:b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ML-DSA (Module-Lattice-based Digital Signature Algorithm)</a:t>
            </a:r>
            <a:b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1"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756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1DCDFC-CC65-717F-A094-26EC72340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 </a:t>
            </a:r>
            <a:r>
              <a:rPr lang="en-US" altLang="ko-KR" b="0" i="0" u="none" strike="noStrike" dirty="0">
                <a:solidFill>
                  <a:srgbClr val="27262B"/>
                </a:solidFill>
                <a:effectLst/>
                <a:latin typeface="system-ui"/>
              </a:rPr>
              <a:t>OQS-OpenSSL provider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17B35D-0FC4-38ED-08F0-B970B78631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0E0E0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OpenSSL3 </a:t>
            </a:r>
          </a:p>
          <a:p>
            <a:pPr lvl="1"/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OpenSSL 1.1.1</a:t>
            </a:r>
            <a:r>
              <a:rPr lang="ko-KR" altLang="en-US" dirty="0" err="1">
                <a:solidFill>
                  <a:srgbClr val="0E0E0E"/>
                </a:solidFill>
                <a:effectLst/>
                <a:latin typeface=".SF NS"/>
              </a:rPr>
              <a:t>에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 대한 지원이 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2023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년 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9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월에 중단</a:t>
            </a:r>
            <a:endParaRPr lang="en-US" altLang="ko-KR" dirty="0">
              <a:solidFill>
                <a:srgbClr val="0E0E0E"/>
              </a:solidFill>
              <a:effectLst/>
              <a:latin typeface=".SF NS"/>
            </a:endParaRPr>
          </a:p>
          <a:p>
            <a:pPr lvl="1"/>
            <a:r>
              <a:rPr lang="ko-KR" altLang="en-US" dirty="0" err="1">
                <a:solidFill>
                  <a:srgbClr val="0E0E0E"/>
                </a:solidFill>
                <a:effectLst/>
                <a:latin typeface=".SF NS"/>
              </a:rPr>
              <a:t>프로바이더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(Provider) 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개념을 도입하여 </a:t>
            </a:r>
            <a:r>
              <a:rPr lang="ko-KR" altLang="en-US" dirty="0" err="1">
                <a:solidFill>
                  <a:srgbClr val="0E0E0E"/>
                </a:solidFill>
                <a:effectLst/>
                <a:latin typeface=".SF NS"/>
              </a:rPr>
              <a:t>모듈화된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 아키텍처를 제공</a:t>
            </a:r>
            <a:endParaRPr lang="en-US" altLang="ko-KR" dirty="0">
              <a:solidFill>
                <a:srgbClr val="0E0E0E"/>
              </a:solidFill>
              <a:effectLst/>
              <a:latin typeface=".SF NS"/>
            </a:endParaRPr>
          </a:p>
          <a:p>
            <a:pPr lvl="1"/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기존  </a:t>
            </a:r>
            <a:r>
              <a:rPr lang="en-US" altLang="ko-KR" dirty="0">
                <a:solidFill>
                  <a:srgbClr val="0E0E0E"/>
                </a:solidFill>
                <a:effectLst/>
                <a:latin typeface=".SF NS"/>
              </a:rPr>
              <a:t>OpenSSL 1.1.1</a:t>
            </a:r>
            <a:r>
              <a:rPr lang="ko-KR" altLang="en-US" dirty="0">
                <a:solidFill>
                  <a:srgbClr val="0E0E0E"/>
                </a:solidFill>
                <a:effectLst/>
                <a:latin typeface=".SF NS"/>
              </a:rPr>
              <a:t>보다 깔끔한 알고리즘의 확장을 제공</a:t>
            </a:r>
          </a:p>
          <a:p>
            <a:pPr marL="0" indent="0">
              <a:buNone/>
            </a:pPr>
            <a:endParaRPr lang="en-US" altLang="ko-KR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kumimoji="1" lang="en-US" altLang="ko-KR" dirty="0"/>
              <a:t>OQS</a:t>
            </a:r>
            <a:r>
              <a:rPr kumimoji="1" lang="ko-KR" altLang="en-US" dirty="0"/>
              <a:t>가 지원하는 모든 양자 안전 알고리즘과 하이브리드</a:t>
            </a:r>
            <a:r>
              <a:rPr kumimoji="1" lang="en-US" altLang="ko-KR" dirty="0"/>
              <a:t>(</a:t>
            </a:r>
            <a:r>
              <a:rPr kumimoji="1" lang="ko-KR" altLang="en-US" dirty="0"/>
              <a:t>클래식</a:t>
            </a:r>
            <a:r>
              <a:rPr kumimoji="1" lang="en-US" altLang="ko-KR" dirty="0"/>
              <a:t>/Quantum safe) </a:t>
            </a:r>
            <a:r>
              <a:rPr kumimoji="1" lang="ko-KR" altLang="en-US" dirty="0"/>
              <a:t>변형을 </a:t>
            </a:r>
            <a:r>
              <a:rPr kumimoji="1" lang="en-US" altLang="ko-KR" dirty="0"/>
              <a:t>OpenSSLv3</a:t>
            </a:r>
            <a:r>
              <a:rPr kumimoji="1" lang="ko-KR" altLang="en-US" dirty="0"/>
              <a:t>에서 쉽게 사용할 수 있도록</a:t>
            </a:r>
            <a:r>
              <a:rPr kumimoji="1" lang="en-US" altLang="ko-KR" dirty="0"/>
              <a:t> </a:t>
            </a:r>
            <a:r>
              <a:rPr kumimoji="1" lang="ko-KR" altLang="en-US" dirty="0"/>
              <a:t>지원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1439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D93FE-78A6-118E-5AE4-0F73585B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 </a:t>
            </a:r>
            <a:r>
              <a:rPr kumimoji="1" lang="ko-KR" altLang="en-US" dirty="0"/>
              <a:t>벤치마킹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B52604-3286-5553-C766-9F2C0B2BDC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ko-KR" dirty="0"/>
              <a:t>OQS</a:t>
            </a:r>
            <a:r>
              <a:rPr kumimoji="1" lang="ko-KR" altLang="en-US" dirty="0"/>
              <a:t>의 사이트에서는 벤치마크 결과를 제공</a:t>
            </a:r>
            <a:r>
              <a:rPr kumimoji="1" lang="en-US" altLang="ko-KR" dirty="0"/>
              <a:t> </a:t>
            </a:r>
          </a:p>
          <a:p>
            <a:pPr lvl="1"/>
            <a:r>
              <a:rPr kumimoji="1" lang="en-US" altLang="ko-KR" dirty="0"/>
              <a:t>KEM, </a:t>
            </a:r>
            <a:r>
              <a:rPr kumimoji="1" lang="ko-KR" altLang="en-US" dirty="0"/>
              <a:t>서명 알고리즘의 런타임</a:t>
            </a:r>
            <a:r>
              <a:rPr kumimoji="1" lang="en-US" altLang="ko-KR" dirty="0"/>
              <a:t>, </a:t>
            </a:r>
            <a:r>
              <a:rPr kumimoji="1" lang="ko-KR" altLang="en-US" dirty="0"/>
              <a:t>메모리사용량</a:t>
            </a:r>
            <a:r>
              <a:rPr kumimoji="1" lang="en-US" altLang="ko-KR" dirty="0"/>
              <a:t>, </a:t>
            </a:r>
            <a:r>
              <a:rPr kumimoji="1" lang="ko-KR" altLang="en-US" dirty="0"/>
              <a:t>그리고 </a:t>
            </a:r>
            <a:r>
              <a:rPr kumimoji="1" lang="en-US" altLang="ko-KR" dirty="0"/>
              <a:t>OpenSSL</a:t>
            </a:r>
            <a:r>
              <a:rPr kumimoji="1" lang="ko-KR" altLang="en-US" dirty="0"/>
              <a:t>에서의 성능과 </a:t>
            </a:r>
            <a:r>
              <a:rPr kumimoji="1" lang="en-US" altLang="ko-KR" dirty="0"/>
              <a:t>TLS </a:t>
            </a:r>
            <a:r>
              <a:rPr kumimoji="1" lang="ko-KR" altLang="en-US" dirty="0" err="1"/>
              <a:t>핸드쉐이크</a:t>
            </a:r>
            <a:r>
              <a:rPr kumimoji="1" lang="ko-KR" altLang="en-US" dirty="0"/>
              <a:t> 성능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현재 유지되지 않으며</a:t>
            </a:r>
            <a:r>
              <a:rPr kumimoji="1" lang="en-US" altLang="ko-KR" dirty="0"/>
              <a:t> </a:t>
            </a:r>
            <a:r>
              <a:rPr kumimoji="1" lang="ko-KR" altLang="en-US" dirty="0"/>
              <a:t>최신 상태의 측정을 제공하지 않음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ML-KEM, ML-DSA </a:t>
            </a:r>
            <a:r>
              <a:rPr kumimoji="1" lang="ko-KR" altLang="en-US" dirty="0"/>
              <a:t>알고리즘은 포함</a:t>
            </a:r>
            <a:r>
              <a:rPr kumimoji="1" lang="en-US" altLang="ko-KR" dirty="0"/>
              <a:t> X</a:t>
            </a:r>
          </a:p>
          <a:p>
            <a:pPr lvl="1"/>
            <a:r>
              <a:rPr kumimoji="1" lang="en-US" altLang="ko-KR" dirty="0"/>
              <a:t>TLS </a:t>
            </a:r>
            <a:r>
              <a:rPr kumimoji="1" lang="ko-KR" altLang="en-US" dirty="0" err="1"/>
              <a:t>핸드셰이크</a:t>
            </a:r>
            <a:r>
              <a:rPr kumimoji="1" lang="ko-KR" altLang="en-US" dirty="0"/>
              <a:t> 성능은 </a:t>
            </a:r>
            <a:r>
              <a:rPr kumimoji="1" lang="en-US" altLang="ko-KR" dirty="0"/>
              <a:t>PQC </a:t>
            </a:r>
            <a:r>
              <a:rPr kumimoji="1" lang="ko-KR" altLang="en-US" dirty="0" err="1"/>
              <a:t>알고리즘중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kyber</a:t>
            </a:r>
            <a:r>
              <a:rPr kumimoji="1" lang="ko-KR" altLang="en-US" dirty="0"/>
              <a:t>만 측정</a:t>
            </a:r>
            <a:endParaRPr kumimoji="1" lang="en-US" altLang="ko-KR" dirty="0"/>
          </a:p>
          <a:p>
            <a:pPr marL="457200" lvl="1" indent="0">
              <a:buNone/>
            </a:pPr>
            <a:endParaRPr kumimoji="1" lang="en-US" altLang="ko-KR" dirty="0"/>
          </a:p>
          <a:p>
            <a:r>
              <a:rPr kumimoji="1" lang="en-US" altLang="ko-KR" dirty="0"/>
              <a:t>OpenSSL </a:t>
            </a:r>
            <a:r>
              <a:rPr kumimoji="1" lang="ko-KR" altLang="en-US" dirty="0"/>
              <a:t>상에서의 성능과 </a:t>
            </a:r>
            <a:r>
              <a:rPr kumimoji="1" lang="en-US" altLang="ko-KR" dirty="0"/>
              <a:t>TLS </a:t>
            </a:r>
            <a:r>
              <a:rPr kumimoji="1" lang="ko-KR" altLang="en-US" dirty="0" err="1"/>
              <a:t>핸드쉐이크</a:t>
            </a:r>
            <a:r>
              <a:rPr kumimoji="1" lang="ko-KR" altLang="en-US" dirty="0"/>
              <a:t> 성능 중점 살펴봄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95103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7F0136-D912-E324-B676-E2AB2F37D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환경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3FDDF7-2641-2DDF-6B94-F4965D056C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ko-KR" altLang="en-US" b="1" dirty="0"/>
              <a:t>측정 대상</a:t>
            </a:r>
            <a:endParaRPr kumimoji="1" lang="en-US" altLang="ko-KR" b="1" dirty="0"/>
          </a:p>
          <a:p>
            <a:pPr lvl="1"/>
            <a:r>
              <a:rPr kumimoji="1" lang="en-US" altLang="ko-KR" dirty="0"/>
              <a:t>Intel NUC(Intel i5-8259U, x86_64), </a:t>
            </a:r>
          </a:p>
          <a:p>
            <a:pPr lvl="1"/>
            <a:r>
              <a:rPr kumimoji="1" lang="ko-KR" altLang="en-US" dirty="0"/>
              <a:t>맥북 에어</a:t>
            </a:r>
            <a:r>
              <a:rPr kumimoji="1" lang="en-US" altLang="ko-KR" dirty="0"/>
              <a:t>(m1), </a:t>
            </a:r>
          </a:p>
          <a:p>
            <a:pPr lvl="1"/>
            <a:r>
              <a:rPr kumimoji="1" lang="ko-KR" altLang="en-US" dirty="0" err="1"/>
              <a:t>라즈베리파이</a:t>
            </a:r>
            <a:r>
              <a:rPr kumimoji="1" lang="en-US" altLang="ko-KR" dirty="0"/>
              <a:t>5 (ARM Cortex-A76, aarch64)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OQS-Provider</a:t>
            </a:r>
            <a:r>
              <a:rPr kumimoji="1" lang="ko-KR" altLang="en-US" b="1" dirty="0"/>
              <a:t> 사용</a:t>
            </a:r>
            <a:br>
              <a:rPr kumimoji="1" lang="en-US" altLang="ko-KR" dirty="0"/>
            </a:br>
            <a:r>
              <a:rPr kumimoji="1" lang="en-US" altLang="ko-KR" dirty="0"/>
              <a:t>OpenSSL</a:t>
            </a:r>
            <a:r>
              <a:rPr kumimoji="1" lang="ko-KR" altLang="en-US" dirty="0"/>
              <a:t>에서의 성능과 </a:t>
            </a:r>
            <a:r>
              <a:rPr kumimoji="1" lang="en-US" altLang="ko-KR" dirty="0"/>
              <a:t>TLS </a:t>
            </a:r>
            <a:r>
              <a:rPr kumimoji="1" lang="ko-KR" altLang="en-US" dirty="0" err="1"/>
              <a:t>핸드쉐이크</a:t>
            </a:r>
            <a:r>
              <a:rPr kumimoji="1" lang="ko-KR" altLang="en-US" dirty="0"/>
              <a:t> 성능을 측정 및 비교</a:t>
            </a:r>
            <a:endParaRPr kumimoji="1" lang="en-US" altLang="ko-KR" dirty="0"/>
          </a:p>
          <a:p>
            <a:pPr lvl="1"/>
            <a:r>
              <a:rPr lang="en-US" altLang="ko-KR" b="0" i="0" u="none" strike="noStrike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openssl</a:t>
            </a:r>
            <a:r>
              <a:rPr lang="en-US" altLang="ko-KR" b="0" i="0" u="none" strike="noStrike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speed </a:t>
            </a:r>
            <a:r>
              <a:rPr kumimoji="1" lang="ko-KR" altLang="en-US" dirty="0"/>
              <a:t>사용한 애플리케이션 수준의 성능 테스트</a:t>
            </a:r>
            <a:endParaRPr kumimoji="1" lang="en-US" altLang="ko-KR" dirty="0"/>
          </a:p>
          <a:p>
            <a:pPr lvl="1"/>
            <a:r>
              <a:rPr kumimoji="1" lang="en-US" altLang="ko-KR" dirty="0" err="1"/>
              <a:t>openssl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s_time</a:t>
            </a:r>
            <a:r>
              <a:rPr kumimoji="1" lang="en-US" altLang="ko-KR" dirty="0"/>
              <a:t> </a:t>
            </a:r>
            <a:r>
              <a:rPr kumimoji="1" lang="ko-KR" altLang="en-US" dirty="0"/>
              <a:t>기본 네트워크 수준의 원시 </a:t>
            </a:r>
            <a:r>
              <a:rPr kumimoji="1" lang="ko-KR" altLang="en-US" dirty="0" err="1"/>
              <a:t>핸드셰이크</a:t>
            </a:r>
            <a:r>
              <a:rPr kumimoji="1" lang="ko-KR" altLang="en-US" dirty="0"/>
              <a:t> 성능 테스트</a:t>
            </a:r>
          </a:p>
        </p:txBody>
      </p:sp>
    </p:spTree>
    <p:extLst>
      <p:ext uri="{BB962C8B-B14F-4D97-AF65-F5344CB8AC3E}">
        <p14:creationId xmlns:p14="http://schemas.microsoft.com/office/powerpoint/2010/main" val="175883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6C9F49-49D8-F887-8497-8743F1925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 </a:t>
            </a:r>
            <a:r>
              <a:rPr kumimoji="1" lang="en-US" altLang="ko-KR" dirty="0"/>
              <a:t>KEM </a:t>
            </a:r>
            <a:r>
              <a:rPr kumimoji="1" lang="ko-KR" altLang="en-US" dirty="0"/>
              <a:t>알고리즘 </a:t>
            </a:r>
            <a:r>
              <a:rPr kumimoji="1" lang="en-US" altLang="ko-KR" dirty="0" err="1"/>
              <a:t>openssl</a:t>
            </a:r>
            <a:r>
              <a:rPr kumimoji="1" lang="en-US" altLang="ko-KR" dirty="0"/>
              <a:t> speed </a:t>
            </a:r>
            <a:r>
              <a:rPr kumimoji="1" lang="ko-KR" altLang="en-US" dirty="0"/>
              <a:t>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EAC5578-524F-FB1B-660C-040BBC6EC3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1"/>
          <a:stretch/>
        </p:blipFill>
        <p:spPr>
          <a:xfrm>
            <a:off x="146830" y="1216926"/>
            <a:ext cx="11898339" cy="466433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4B0007B-D9BE-E02F-854C-731C61AD7A74}"/>
              </a:ext>
            </a:extLst>
          </p:cNvPr>
          <p:cNvSpPr/>
          <p:nvPr/>
        </p:nvSpPr>
        <p:spPr>
          <a:xfrm>
            <a:off x="146830" y="1859972"/>
            <a:ext cx="1255943" cy="194310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242FA7B-E3A1-0577-D2CA-BBA0CD7899EB}"/>
              </a:ext>
            </a:extLst>
          </p:cNvPr>
          <p:cNvSpPr/>
          <p:nvPr/>
        </p:nvSpPr>
        <p:spPr>
          <a:xfrm>
            <a:off x="146831" y="3823854"/>
            <a:ext cx="1255942" cy="20470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D268969-8B97-F27F-0C37-CD11ECD10C0B}"/>
              </a:ext>
            </a:extLst>
          </p:cNvPr>
          <p:cNvSpPr/>
          <p:nvPr/>
        </p:nvSpPr>
        <p:spPr>
          <a:xfrm>
            <a:off x="1402773" y="2888673"/>
            <a:ext cx="10642396" cy="94557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E6970-E681-B503-8A60-54248E5BE10E}"/>
              </a:ext>
            </a:extLst>
          </p:cNvPr>
          <p:cNvSpPr/>
          <p:nvPr/>
        </p:nvSpPr>
        <p:spPr>
          <a:xfrm>
            <a:off x="1433946" y="3882735"/>
            <a:ext cx="10505209" cy="189460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70C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894815087"/>
      </p:ext>
    </p:extLst>
  </p:cSld>
  <p:clrMapOvr>
    <a:masterClrMapping/>
  </p:clrMapOvr>
</p:sld>
</file>

<file path=ppt/theme/theme1.xml><?xml version="1.0" encoding="utf-8"?>
<a:theme xmlns:a="http://schemas.openxmlformats.org/drawingml/2006/main" name="CryptoCraft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제목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633</Words>
  <Application>Microsoft Macintosh PowerPoint</Application>
  <PresentationFormat>와이드스크린</PresentationFormat>
  <Paragraphs>72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-apple-system</vt:lpstr>
      <vt:lpstr>.SF NS</vt:lpstr>
      <vt:lpstr>맑은 고딕</vt:lpstr>
      <vt:lpstr>Apple SD Gothic Neo</vt:lpstr>
      <vt:lpstr>system-ui</vt:lpstr>
      <vt:lpstr>Arial</vt:lpstr>
      <vt:lpstr>Helvetica Neue</vt:lpstr>
      <vt:lpstr>CryptoCraft 테마</vt:lpstr>
      <vt:lpstr>제목 테마</vt:lpstr>
      <vt:lpstr>Open Quantum Safe 프로젝트 동향 및 벤치마크</vt:lpstr>
      <vt:lpstr> Open Quantum Safe</vt:lpstr>
      <vt:lpstr> 라이브러리, 프로토콜 지원 </vt:lpstr>
      <vt:lpstr> liboqs</vt:lpstr>
      <vt:lpstr> liboqs 지원 알고리즘</vt:lpstr>
      <vt:lpstr> OQS-OpenSSL provider</vt:lpstr>
      <vt:lpstr> 벤치마킹</vt:lpstr>
      <vt:lpstr> 환경</vt:lpstr>
      <vt:lpstr> KEM 알고리즘 openssl speed 결과</vt:lpstr>
      <vt:lpstr> 서명 알고리즘의 openssl speed 결과</vt:lpstr>
      <vt:lpstr> Intel NUC(Intel i5-8259U, x86_64) openssl s_time 결과</vt:lpstr>
      <vt:lpstr> 맥북 에어(m1) openssl s_time 결과</vt:lpstr>
      <vt:lpstr> 라즈베리파이5 (ARM Cortex-A76) openssl s_time결과</vt:lpstr>
      <vt:lpstr> 결론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HD</dc:creator>
  <cp:lastModifiedBy>김현준</cp:lastModifiedBy>
  <cp:revision>67</cp:revision>
  <dcterms:created xsi:type="dcterms:W3CDTF">2019-03-05T04:29:07Z</dcterms:created>
  <dcterms:modified xsi:type="dcterms:W3CDTF">2024-06-20T17:34:05Z</dcterms:modified>
</cp:coreProperties>
</file>

<file path=docProps/thumbnail.jpeg>
</file>